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324" r:id="rId2"/>
    <p:sldId id="257" r:id="rId3"/>
    <p:sldId id="276" r:id="rId4"/>
    <p:sldId id="299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327" r:id="rId15"/>
    <p:sldId id="283" r:id="rId16"/>
    <p:sldId id="285" r:id="rId17"/>
    <p:sldId id="265" r:id="rId18"/>
    <p:sldId id="352" r:id="rId19"/>
    <p:sldId id="274" r:id="rId20"/>
    <p:sldId id="330" r:id="rId21"/>
    <p:sldId id="331" r:id="rId22"/>
    <p:sldId id="325" r:id="rId23"/>
    <p:sldId id="336" r:id="rId24"/>
    <p:sldId id="332" r:id="rId25"/>
    <p:sldId id="329" r:id="rId26"/>
    <p:sldId id="333" r:id="rId27"/>
    <p:sldId id="334" r:id="rId28"/>
    <p:sldId id="335" r:id="rId29"/>
    <p:sldId id="288" r:id="rId30"/>
    <p:sldId id="323" r:id="rId31"/>
    <p:sldId id="337" r:id="rId32"/>
    <p:sldId id="338" r:id="rId33"/>
    <p:sldId id="339" r:id="rId34"/>
    <p:sldId id="340" r:id="rId35"/>
    <p:sldId id="328" r:id="rId36"/>
    <p:sldId id="326" r:id="rId37"/>
    <p:sldId id="341" r:id="rId38"/>
    <p:sldId id="342" r:id="rId39"/>
    <p:sldId id="345" r:id="rId40"/>
    <p:sldId id="347" r:id="rId41"/>
    <p:sldId id="346" r:id="rId42"/>
    <p:sldId id="348" r:id="rId43"/>
    <p:sldId id="349" r:id="rId44"/>
    <p:sldId id="350" r:id="rId45"/>
    <p:sldId id="351" r:id="rId46"/>
    <p:sldId id="273" r:id="rId47"/>
    <p:sldId id="353" r:id="rId48"/>
    <p:sldId id="286" r:id="rId49"/>
    <p:sldId id="268" r:id="rId50"/>
    <p:sldId id="300" r:id="rId51"/>
    <p:sldId id="322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2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9C38-CD77-4D22-B8BC-BF64D58322D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B40FA-5F14-4A92-8E7E-C67410B562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9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36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smagazine.com/?paper=EC11122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10" Type="http://schemas.openxmlformats.org/officeDocument/2006/relationships/image" Target="../media/image112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</a:rPr>
              <a:t>PGM547: Experimentação no Melhoramento </a:t>
            </a:r>
            <a:r>
              <a:rPr lang="pt-BR" sz="4800" b="1">
                <a:solidFill>
                  <a:schemeClr val="bg1"/>
                </a:solidFill>
              </a:rPr>
              <a:t>de </a:t>
            </a:r>
            <a:r>
              <a:rPr lang="pt-BR" sz="4800" b="1" smtClean="0">
                <a:solidFill>
                  <a:schemeClr val="bg1"/>
                </a:solidFill>
              </a:rPr>
              <a:t>Plantas</a:t>
            </a:r>
            <a:r>
              <a:rPr lang="pt-BR" sz="4800" b="1" dirty="0">
                <a:solidFill>
                  <a:schemeClr val="bg1"/>
                </a:solidFill>
              </a:rPr>
              <a:t/>
            </a:r>
            <a:br>
              <a:rPr lang="pt-BR" sz="4800" b="1" dirty="0">
                <a:solidFill>
                  <a:schemeClr val="bg1"/>
                </a:solidFill>
              </a:rPr>
            </a:br>
            <a:endParaRPr lang="pt-BR" sz="4800" b="1" dirty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>Aula 02: </a:t>
            </a:r>
            <a:r>
              <a:rPr lang="pt-BR" sz="36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</p:spTree>
    <p:extLst>
      <p:ext uri="{BB962C8B-B14F-4D97-AF65-F5344CB8AC3E}">
        <p14:creationId xmlns:p14="http://schemas.microsoft.com/office/powerpoint/2010/main" val="37959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tratamento genético que pertence a parcela, recebem os tratamentos, como o restante das plantas do tratamento, mas não é considerado na análise dos dados.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739978" y="1845276"/>
            <a:ext cx="4456671" cy="370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739977" y="5325763"/>
            <a:ext cx="4456671" cy="370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101912" y="2215977"/>
            <a:ext cx="363259" cy="310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471454" y="2215977"/>
            <a:ext cx="315891" cy="310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6281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02" y="3554762"/>
            <a:ext cx="5633598" cy="146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53" y="929515"/>
            <a:ext cx="7533767" cy="115203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73" y="2829832"/>
            <a:ext cx="6083872" cy="3712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779" y="2320796"/>
            <a:ext cx="5010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1547" y="1602689"/>
            <a:ext cx="7886700" cy="339767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</a:t>
            </a:r>
            <a:r>
              <a:rPr lang="pt-BR" sz="2800" dirty="0" smtClean="0"/>
              <a:t>)?</a:t>
            </a:r>
            <a:br>
              <a:rPr lang="pt-BR" sz="2800" dirty="0" smtClean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sz="4800" dirty="0" smtClean="0">
                <a:solidFill>
                  <a:srgbClr val="FFFF00"/>
                </a:solidFill>
              </a:rPr>
              <a:t>REPETIÇÃO</a:t>
            </a:r>
            <a:endParaRPr lang="pt-BR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62534"/>
              </p:ext>
            </p:extLst>
          </p:nvPr>
        </p:nvGraphicFramePr>
        <p:xfrm>
          <a:off x="3476368" y="472908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541685" y="4222986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2328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73902"/>
              </p:ext>
            </p:extLst>
          </p:nvPr>
        </p:nvGraphicFramePr>
        <p:xfrm>
          <a:off x="741149" y="2842057"/>
          <a:ext cx="10612651" cy="30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4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4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4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00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Parcelas</a:t>
                      </a:r>
                      <a:endParaRPr lang="pt-BR" sz="24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Repetições</a:t>
                      </a:r>
                      <a:endParaRPr lang="pt-BR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1988</a:t>
                      </a:r>
                      <a:endParaRPr lang="pt-B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1989</a:t>
                      </a:r>
                      <a:endParaRPr lang="pt-B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gridSpan="2" v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CV(%)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h²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CV(%)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h²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Linhas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Comprimento</a:t>
                      </a:r>
                      <a:endParaRPr lang="pt-BR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1,2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34,37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0,3391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25,47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0,4650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1,2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32,51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0,6830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27,58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0,6637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29,00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0,5542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22,57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0,5537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28,18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0,7509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21,55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0,6795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20890" y="1913109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18389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47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5111508"/>
                  </p:ext>
                </p:extLst>
              </p:nvPr>
            </p:nvGraphicFramePr>
            <p:xfrm>
              <a:off x="3008893" y="2852910"/>
              <a:ext cx="5914769" cy="34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9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49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494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49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Repetições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CV(%)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pt-BR" sz="2000" b="1" i="1" smtClean="0">
                                    <a:latin typeface="Cambria Math" panose="02040503050406030204" pitchFamily="18" charset="0"/>
                                  </a:rPr>
                                  <m:t> (%)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1,31 ± 0,25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74,2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1,08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74,8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1,10 ± 0,20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78,4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1,23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83,4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6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9,43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1,02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82,1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6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1,01 ± 0,17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83,3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1,09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85,5</a:t>
                          </a:r>
                          <a:endParaRPr lang="pt-BR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5111508"/>
                  </p:ext>
                </p:extLst>
              </p:nvPr>
            </p:nvGraphicFramePr>
            <p:xfrm>
              <a:off x="3008893" y="2852910"/>
              <a:ext cx="5914769" cy="34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9946"/>
                    <a:gridCol w="1394941"/>
                    <a:gridCol w="1394941"/>
                    <a:gridCol w="1394941"/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Repetições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CV(%)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24454" t="-935" r="-102183" b="-442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4454" t="-935" r="-2183" b="-44205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1,31 ± 0,25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74,2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1,08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74,8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4</a:t>
                          </a:r>
                          <a:endParaRPr lang="pt-BR" sz="2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1,10 ± 0,20</a:t>
                          </a:r>
                          <a:endParaRPr lang="pt-BR" sz="2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78,4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1,23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6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9,43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1,02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82,1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1,01 ± 0,17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83,3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1,09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85,5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18389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b="39652"/>
          <a:stretch/>
        </p:blipFill>
        <p:spPr>
          <a:xfrm>
            <a:off x="838201" y="1765987"/>
            <a:ext cx="10515600" cy="4499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65319" r="48081" b="-671"/>
          <a:stretch/>
        </p:blipFill>
        <p:spPr>
          <a:xfrm>
            <a:off x="838200" y="2274803"/>
            <a:ext cx="5459626" cy="2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4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Repetição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80521"/>
            <a:ext cx="11699012" cy="363002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Fatores que interferem no número de repetições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Número de tratamentos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Disponibilidade de tratamento genético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Disponibilidade de área experimental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Número de ambientes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Porcentagem desejada de discriminação dos tratamentos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58" y="1985554"/>
            <a:ext cx="2721442" cy="40199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947072" y="6073009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9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81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70000"/>
              </a:lnSpc>
            </a:pPr>
            <a:r>
              <a:rPr lang="pt-BR" sz="3600" dirty="0" smtClean="0"/>
              <a:t>Número de tratamentos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83030"/>
            <a:ext cx="10515600" cy="21608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t-BR" sz="2400" dirty="0" smtClean="0"/>
              <a:t>Experimentos com poucos tratamentos necessitam de maior número de repetições, isto porque deve existir um número apropriado de graus de liberdade para a estimativa do erro experimental (Pimentel Gomes, 1990).</a:t>
            </a:r>
          </a:p>
          <a:p>
            <a:pPr marL="0" indent="0" algn="ctr">
              <a:lnSpc>
                <a:spcPct val="170000"/>
              </a:lnSpc>
              <a:buNone/>
            </a:pP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27497" y="5104394"/>
            <a:ext cx="1022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FF0000"/>
                </a:solidFill>
              </a:rPr>
              <a:t>Indicações: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B050"/>
                </a:solidFill>
              </a:rPr>
              <a:t>Pelo menos 20 parcelas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B050"/>
                </a:solidFill>
              </a:rPr>
              <a:t>Pelo menos 10 graus de liberdade para o resíduo</a:t>
            </a:r>
            <a:endParaRPr lang="pt-B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962" y="70344"/>
            <a:ext cx="10515600" cy="77993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1" algn="ctr">
              <a:lnSpc>
                <a:spcPct val="170000"/>
              </a:lnSpc>
            </a:pPr>
            <a:r>
              <a:rPr lang="pt-BR" sz="3200" dirty="0" smtClean="0"/>
              <a:t>Disponibilidade de tratamentos genéticos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7455470" y="1614617"/>
            <a:ext cx="1991415" cy="4500838"/>
            <a:chOff x="6476300" y="2105020"/>
            <a:chExt cx="1778467" cy="401955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l="81781" r="12355"/>
            <a:stretch/>
          </p:blipFill>
          <p:spPr>
            <a:xfrm>
              <a:off x="7432646" y="2105020"/>
              <a:ext cx="822121" cy="401955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2"/>
            <a:srcRect r="93182"/>
            <a:stretch/>
          </p:blipFill>
          <p:spPr>
            <a:xfrm>
              <a:off x="6476300" y="2105020"/>
              <a:ext cx="956346" cy="4019550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7455470" y="1326293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Cultivares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657968" y="13262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NGP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8" y="1237647"/>
            <a:ext cx="3966878" cy="546269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6781"/>
            <a:ext cx="6579973" cy="5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065463"/>
              </p:ext>
            </p:extLst>
          </p:nvPr>
        </p:nvGraphicFramePr>
        <p:xfrm>
          <a:off x="2839308" y="749645"/>
          <a:ext cx="65024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Parcelas</a:t>
                      </a:r>
                      <a:endParaRPr lang="pt-B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CV(%)</a:t>
                      </a:r>
                      <a:endParaRPr lang="pt-BR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h²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L</a:t>
                      </a:r>
                      <a:endParaRPr lang="pt-B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29,86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0,5336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26,06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0,4871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22,53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0,6742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24,00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0,5294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0,6671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19,78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0,6889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22,80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0,6458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0,6257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25,67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0,5993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20,97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0,7310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0,6636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0,7087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0,6906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0,7329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17,97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0,7137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78556" y="114643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13" name="CaixaDeTexto 12"/>
          <p:cNvSpPr txBox="1"/>
          <p:nvPr/>
        </p:nvSpPr>
        <p:spPr>
          <a:xfrm>
            <a:off x="65903" y="1396066"/>
            <a:ext cx="274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1 linha x 0,6 metros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35678"/>
            <a:ext cx="11699012" cy="3630023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Culturas Perenes</a:t>
            </a:r>
          </a:p>
          <a:p>
            <a:pPr algn="just">
              <a:lnSpc>
                <a:spcPct val="170000"/>
              </a:lnSpc>
            </a:pPr>
            <a:r>
              <a:rPr lang="pt-BR" dirty="0" smtClean="0"/>
              <a:t>Alternativas: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Redução da parcela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Single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endParaRPr lang="pt-BR" dirty="0" smtClean="0"/>
          </a:p>
          <a:p>
            <a:pPr marL="0" indent="0" algn="just">
              <a:lnSpc>
                <a:spcPct val="170000"/>
              </a:lnSpc>
              <a:buNone/>
            </a:pPr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38200" y="202150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Disponibilidade de área experimental</a:t>
            </a:r>
          </a:p>
        </p:txBody>
      </p:sp>
      <p:pic>
        <p:nvPicPr>
          <p:cNvPr id="1026" name="Picture 2" descr="http://www.ecosmagazine.com/temp/EC11122_F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486"/>
            <a:ext cx="46672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687706" y="5528605"/>
            <a:ext cx="3784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hlinkClick r:id="rId3"/>
              </a:rPr>
              <a:t>http://www.ecosmagazine.com/?paper=EC11122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7683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838200" y="202150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Ambientes </a:t>
            </a:r>
            <a:r>
              <a:rPr lang="pt-BR" sz="3200" i="1" kern="0" dirty="0" err="1" smtClean="0"/>
              <a:t>vs</a:t>
            </a:r>
            <a:r>
              <a:rPr lang="pt-BR" sz="3200" kern="0" dirty="0" smtClean="0"/>
              <a:t> Repetições</a:t>
            </a:r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9" y="1105651"/>
            <a:ext cx="3781105" cy="378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14291" y="3452545"/>
            <a:ext cx="141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Ambientes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30670" y="3430117"/>
            <a:ext cx="141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Repetições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165471" y="2321035"/>
                <a:ext cx="464678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𝑃𝑎𝑑𝑟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𝑃𝑥𝑀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71" y="2321035"/>
                <a:ext cx="4646785" cy="818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308877" y="1229013"/>
            <a:ext cx="409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F = G + M + </a:t>
            </a:r>
            <a:r>
              <a:rPr lang="pt-BR" sz="3200" dirty="0" err="1" smtClean="0"/>
              <a:t>GxM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11" name="Seta para baixo 10"/>
          <p:cNvSpPr/>
          <p:nvPr/>
        </p:nvSpPr>
        <p:spPr>
          <a:xfrm>
            <a:off x="6612123" y="1791635"/>
            <a:ext cx="255373" cy="337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983698" y="3331051"/>
                <a:ext cx="5374292" cy="283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𝑃𝑥𝑀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𝑖𝑛𝑡𝑒𝑟𝑎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𝑎𝑚𝑏𝑖𝑒𝑛𝑡𝑒𝑠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98" y="3331051"/>
                <a:ext cx="5374292" cy="283732"/>
              </a:xfrm>
              <a:prstGeom prst="rect">
                <a:avLst/>
              </a:prstGeom>
              <a:blipFill rotWithShape="0">
                <a:blip r:embed="rId4"/>
                <a:stretch>
                  <a:fillRect l="-568" t="-2128" r="-1022" b="-319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4979170" y="3694358"/>
                <a:ext cx="2226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𝑒𝑟𝑟𝑜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170" y="3694358"/>
                <a:ext cx="222695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96" t="-4444" r="-1096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56439" y="4104517"/>
                <a:ext cx="2532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𝑎𝑚𝑏𝑖𝑒𝑛𝑡𝑒𝑠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39" y="4104517"/>
                <a:ext cx="253242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64" r="-1928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4993035" y="4456193"/>
                <a:ext cx="2506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035" y="4456193"/>
                <a:ext cx="250619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73" t="-2222" r="-2920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3644097" y="5460301"/>
            <a:ext cx="164327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00B050"/>
                </a:solidFill>
              </a:rPr>
              <a:t>8 Parcelas</a:t>
            </a:r>
            <a:endParaRPr lang="pt-BR" sz="2800" dirty="0">
              <a:solidFill>
                <a:srgbClr val="00B05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387814" y="5222926"/>
            <a:ext cx="2448619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4 experimentos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387814" y="5702140"/>
            <a:ext cx="2448619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2 repetições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854676" y="80272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Discriminação dos Tratamentos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0" y="3295725"/>
            <a:ext cx="5053443" cy="3080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94" y="2578444"/>
            <a:ext cx="6551478" cy="4131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17" y="935183"/>
            <a:ext cx="7023525" cy="9497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38" y="2028838"/>
            <a:ext cx="5251876" cy="2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69" y="3655601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73266" y="3918817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 smtClean="0"/>
              <a:t>F </a:t>
            </a:r>
            <a:r>
              <a:rPr lang="pt-BR" sz="2400" dirty="0"/>
              <a:t>= G + </a:t>
            </a:r>
            <a:r>
              <a:rPr lang="pt-BR" sz="2400" dirty="0" smtClean="0"/>
              <a:t>M</a:t>
            </a:r>
            <a:endParaRPr lang="pt-BR" sz="2400" dirty="0"/>
          </a:p>
          <a:p>
            <a:pPr algn="ctr">
              <a:lnSpc>
                <a:spcPct val="150000"/>
              </a:lnSpc>
            </a:pPr>
            <a:r>
              <a:rPr lang="pt-BR" sz="2400" dirty="0" smtClean="0"/>
              <a:t>V(F</a:t>
            </a:r>
            <a:r>
              <a:rPr lang="pt-BR" sz="2400" dirty="0"/>
              <a:t>) = V(G) + V(M) + 2COV(G,M)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V(G) = V(F) – V(M) – 2COV(G,M)</a:t>
            </a:r>
          </a:p>
        </p:txBody>
      </p:sp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98508"/>
            <a:ext cx="10515600" cy="340265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Fatores que afetam o erro experimental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Heterogeneidade do solo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Heterogeneidade dos tratamentos genéticos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Tamanho e forma das parcelas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Efeito de estande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Efeito de competição entre plantas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58" y="1985554"/>
            <a:ext cx="2721442" cy="40199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947072" y="6073009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10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040"/>
            <a:ext cx="10515600" cy="68108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Heterogeneidade do Solo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955591"/>
            <a:ext cx="10515600" cy="473675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 smtClean="0"/>
              <a:t>Razões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Erosão: áreas declivosas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Contínua implantação de experimentos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Experimentos visando estudo de adubação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/>
              <a:t>Como mitigar: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Conhecer a área: quantificar a heterogeneidade (experimentos em branco)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Plantio comercial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Plantio de adubação verde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Rotação de culturas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Controle local – Delineamentos experimentais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Utilizar adubações pesadas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Análise de covariância (análise de solo por parcela)</a:t>
            </a:r>
          </a:p>
          <a:p>
            <a:pPr lvl="1" algn="just">
              <a:lnSpc>
                <a:spcPct val="150000"/>
              </a:lnSpc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318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5288692" y="3540470"/>
            <a:ext cx="6065108" cy="32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Heterogeneidade dos Tratamentos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1109" y="3729938"/>
            <a:ext cx="3740236" cy="305804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1800" dirty="0" smtClean="0"/>
              <a:t>Tratamentos Genéticos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Populações (F</a:t>
            </a:r>
            <a:r>
              <a:rPr lang="pt-BR" sz="1600" baseline="-25000" dirty="0" smtClean="0"/>
              <a:t>2 </a:t>
            </a:r>
            <a:r>
              <a:rPr lang="pt-BR" sz="1600" dirty="0" smtClean="0"/>
              <a:t>, F</a:t>
            </a:r>
            <a:r>
              <a:rPr lang="pt-BR" sz="1600" baseline="-25000" dirty="0" smtClean="0"/>
              <a:t>3 </a:t>
            </a:r>
            <a:r>
              <a:rPr lang="pt-BR" sz="1600" dirty="0"/>
              <a:t>, </a:t>
            </a:r>
            <a:r>
              <a:rPr lang="pt-BR" sz="1600" dirty="0" smtClean="0"/>
              <a:t>F</a:t>
            </a:r>
            <a:r>
              <a:rPr lang="pt-BR" sz="1600" baseline="-25000" dirty="0" smtClean="0"/>
              <a:t>4 </a:t>
            </a:r>
            <a:r>
              <a:rPr lang="pt-BR" sz="1600" dirty="0" smtClean="0"/>
              <a:t>,...) </a:t>
            </a:r>
            <a:endParaRPr lang="pt-BR" sz="1600" baseline="-25000" dirty="0" smtClean="0"/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Progênies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Meio irmãos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Irmãos completos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err="1" smtClean="0"/>
              <a:t>Endogâmicas</a:t>
            </a:r>
            <a:endParaRPr lang="pt-BR" sz="1400" dirty="0" smtClean="0"/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Cultivares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Linhagens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Híbridos (Simples, duplo, triplo)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Clones</a:t>
            </a:r>
            <a:endParaRPr lang="pt-BR" sz="1400" dirty="0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2219749" y="2527645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1" name="Chave esquerda 10"/>
          <p:cNvSpPr/>
          <p:nvPr/>
        </p:nvSpPr>
        <p:spPr>
          <a:xfrm>
            <a:off x="4258793" y="1968845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4489015" y="1968844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4471345" y="2527644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4540071" y="3099144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5203955" y="4734408"/>
            <a:ext cx="6196914" cy="708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Essas diferenças genéticas podem contribuir para aumentar a estimativa do erro experimental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5156886" y="6025326"/>
            <a:ext cx="6196914" cy="75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Alternativa: utilizar número de plantas que representa a variabilidade genética dos tratamentos genéticos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7" name="Seta para baixo 16"/>
          <p:cNvSpPr/>
          <p:nvPr/>
        </p:nvSpPr>
        <p:spPr>
          <a:xfrm>
            <a:off x="8074626" y="5448270"/>
            <a:ext cx="361434" cy="51061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Seta para baixo 18"/>
          <p:cNvSpPr/>
          <p:nvPr/>
        </p:nvSpPr>
        <p:spPr>
          <a:xfrm>
            <a:off x="8074626" y="4218447"/>
            <a:ext cx="361434" cy="51061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5156886" y="3569091"/>
            <a:ext cx="6196914" cy="708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Parcelas experimentais que recebem o mesmo tratamento podem apresentar plantas com constituição genética diferente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3" y="1231815"/>
            <a:ext cx="5392824" cy="79854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023552" y="122109"/>
            <a:ext cx="10515600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Heterogeneidade dos Tratamentos Genéticos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3" y="2907870"/>
            <a:ext cx="7220135" cy="25701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37" y="1038868"/>
            <a:ext cx="3235363" cy="56245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57" y="2109261"/>
            <a:ext cx="40957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Para pensar!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68844"/>
            <a:ext cx="10515600" cy="144985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Experimento com progênies de espécies perenes – </a:t>
            </a:r>
            <a:r>
              <a:rPr lang="pt-BR" i="1" dirty="0" err="1" smtClean="0"/>
              <a:t>Eucaliptus</a:t>
            </a:r>
            <a:endParaRPr lang="pt-BR" i="1" dirty="0" smtClean="0"/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Tamanho das parcelas: 5 a 6 plantas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3591697"/>
            <a:ext cx="10515600" cy="316333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Esse tamanho de parcela representa eficientemente a progênie?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Existe diferença genética entre plantas dentro das parcelas?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Pode existir diferença genética entre parcelas do mesmo tratamento em repetições diferentes?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58" y="1539115"/>
            <a:ext cx="7533767" cy="115203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0" y="3002826"/>
            <a:ext cx="6083872" cy="3712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35" y="4203461"/>
            <a:ext cx="5710751" cy="1624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42241" y="12017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3600" dirty="0" smtClean="0"/>
              <a:t>Tamanho das Parcelas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4" y="6500684"/>
            <a:ext cx="5196403" cy="2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3600" dirty="0" smtClean="0"/>
              <a:t>Tamanho das Parcelas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83" y="1900434"/>
            <a:ext cx="5313155" cy="436327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884647" y="5951590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0,2 m²</a:t>
            </a:r>
            <a:endParaRPr lang="pt-BR" sz="2000" dirty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7" y="2053617"/>
            <a:ext cx="5446248" cy="99094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0" y="3181271"/>
            <a:ext cx="4984793" cy="3066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05" y="4082071"/>
            <a:ext cx="6398400" cy="15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3" y="1231815"/>
            <a:ext cx="5392824" cy="79854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023552" y="122109"/>
            <a:ext cx="10515600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Tamanho das Parcelas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3" y="2907870"/>
            <a:ext cx="7220135" cy="25701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37" y="1038868"/>
            <a:ext cx="3235363" cy="56245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57" y="2109261"/>
            <a:ext cx="40957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849535"/>
              </p:ext>
            </p:extLst>
          </p:nvPr>
        </p:nvGraphicFramePr>
        <p:xfrm>
          <a:off x="5524843" y="156521"/>
          <a:ext cx="65024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Parcelas</a:t>
                      </a:r>
                      <a:endParaRPr lang="pt-B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CV(%)</a:t>
                      </a:r>
                      <a:endParaRPr lang="pt-BR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h²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L</a:t>
                      </a:r>
                      <a:endParaRPr lang="pt-B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29,86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0,5336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26,06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0,4871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22,53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0,6742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24,00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0,5294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0,6671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19,78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0,6889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22,80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0,6458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0,6257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25,67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0,5993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20,97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0,7310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0,6636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0,7087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0,6906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0,7329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17,97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0,7137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86794" y="6264188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6" name="Título 1"/>
          <p:cNvSpPr txBox="1">
            <a:spLocks/>
          </p:cNvSpPr>
          <p:nvPr/>
        </p:nvSpPr>
        <p:spPr>
          <a:xfrm>
            <a:off x="166815" y="2593460"/>
            <a:ext cx="5163065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Formato da Parcela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66815" y="3422575"/>
            <a:ext cx="274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1 linha x 0,6 metros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33535" y="1869989"/>
            <a:ext cx="6005384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733535" y="3883124"/>
            <a:ext cx="6005384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361524" y="1777920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2,4 m²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361524" y="381487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2,4 m²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4400" kern="1200" dirty="0"/>
              <a:t>Efeito de Estande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40945"/>
            <a:ext cx="10515600" cy="66596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Estande: Número de plantas produtivas da parcela ao ser colhida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95865" y="3828867"/>
            <a:ext cx="10515600" cy="169872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</a:rPr>
              <a:t>A ocorrência de falhas nas parcelas experimentais contribui para aumentar o erro experimental.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2012" y="167418"/>
            <a:ext cx="10515600" cy="7222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1" algn="ctr">
              <a:lnSpc>
                <a:spcPct val="150000"/>
              </a:lnSpc>
            </a:pPr>
            <a:r>
              <a:rPr lang="pt-BR" sz="4400" kern="1200" dirty="0"/>
              <a:t>Efeito de Estande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99" y="2475660"/>
            <a:ext cx="7361225" cy="42867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59" y="983653"/>
            <a:ext cx="7169880" cy="10602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950" y="2043942"/>
            <a:ext cx="5449973" cy="2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/>
              <a:t>Efeito de </a:t>
            </a:r>
            <a:r>
              <a:rPr lang="pt-BR" sz="4400" kern="1200" dirty="0" smtClean="0"/>
              <a:t>Estande</a:t>
            </a:r>
            <a:br>
              <a:rPr lang="pt-BR" sz="4400" kern="1200" dirty="0" smtClean="0"/>
            </a:br>
            <a:r>
              <a:rPr lang="pt-BR" sz="4000" dirty="0" smtClean="0"/>
              <a:t>Soluções</a:t>
            </a:r>
            <a:endParaRPr lang="pt-BR" sz="4400" kern="1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75270" y="1856814"/>
            <a:ext cx="10515600" cy="665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75270" y="2522781"/>
            <a:ext cx="10515600" cy="410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dirty="0" smtClean="0"/>
              <a:t>Colheita somente de plantas competitivas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Fórmulas de Correção </a:t>
            </a:r>
          </a:p>
          <a:p>
            <a:pPr lvl="1">
              <a:lnSpc>
                <a:spcPct val="150000"/>
              </a:lnSpc>
            </a:pPr>
            <a:r>
              <a:rPr lang="pt-BR" dirty="0" err="1" smtClean="0"/>
              <a:t>Zuber</a:t>
            </a:r>
            <a:r>
              <a:rPr lang="pt-BR" dirty="0" smtClean="0"/>
              <a:t> (1942)</a:t>
            </a:r>
          </a:p>
          <a:p>
            <a:pPr lvl="1">
              <a:lnSpc>
                <a:spcPct val="150000"/>
              </a:lnSpc>
            </a:pPr>
            <a:r>
              <a:rPr lang="pt-BR" dirty="0" err="1" smtClean="0"/>
              <a:t>Zuber</a:t>
            </a:r>
            <a:r>
              <a:rPr lang="pt-BR" dirty="0" smtClean="0"/>
              <a:t> modificado por </a:t>
            </a:r>
            <a:r>
              <a:rPr lang="pt-BR" dirty="0" err="1" smtClean="0"/>
              <a:t>Vencovsky</a:t>
            </a:r>
            <a:r>
              <a:rPr lang="pt-BR" dirty="0" smtClean="0"/>
              <a:t> &amp; Cruz (1991)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Análise de covariância</a:t>
            </a:r>
          </a:p>
          <a:p>
            <a:pPr lvl="1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66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/>
              <a:t>Efeito de </a:t>
            </a:r>
            <a:r>
              <a:rPr lang="pt-BR" sz="4400" kern="1200" dirty="0" smtClean="0"/>
              <a:t>Estande</a:t>
            </a:r>
            <a:br>
              <a:rPr lang="pt-BR" sz="4400" kern="1200" dirty="0" smtClean="0"/>
            </a:br>
            <a:r>
              <a:rPr lang="pt-BR" sz="4000" dirty="0" smtClean="0"/>
              <a:t>Soluções</a:t>
            </a:r>
            <a:endParaRPr lang="pt-BR" sz="4400" kern="1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75270" y="1856814"/>
            <a:ext cx="10515600" cy="665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93" y="2522782"/>
            <a:ext cx="8081402" cy="19421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70" y="4797639"/>
            <a:ext cx="83058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 smtClean="0"/>
              <a:t>Influência do Efeito de Competição</a:t>
            </a:r>
            <a:endParaRPr lang="pt-BR" sz="4400" kern="12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2100649"/>
            <a:ext cx="10515600" cy="3509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600" dirty="0" smtClean="0"/>
              <a:t>Os tratamentos das parcelas vizinhas a um determinado tratamento podem influenciar o seu desempenho. </a:t>
            </a:r>
            <a:r>
              <a:rPr lang="pt-BR" dirty="0" smtClean="0"/>
              <a:t>Exemplos: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 Plantas altas e baixas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Ensaios com diferentes herbicidas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Adubação diferenciada</a:t>
            </a:r>
          </a:p>
          <a:p>
            <a:pPr lvl="2">
              <a:lnSpc>
                <a:spcPct val="150000"/>
              </a:lnSpc>
            </a:pPr>
            <a:endParaRPr lang="pt-BR" dirty="0" smtClean="0"/>
          </a:p>
          <a:p>
            <a:pPr lvl="1">
              <a:lnSpc>
                <a:spcPct val="15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195660" y="5498155"/>
            <a:ext cx="6244145" cy="67185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</a:rPr>
              <a:t>Ocasiona aumento do erro experimental. </a:t>
            </a:r>
          </a:p>
        </p:txBody>
      </p:sp>
    </p:spTree>
    <p:extLst>
      <p:ext uri="{BB962C8B-B14F-4D97-AF65-F5344CB8AC3E}">
        <p14:creationId xmlns:p14="http://schemas.microsoft.com/office/powerpoint/2010/main" val="38272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 smtClean="0"/>
              <a:t>Influência do Efeito de Competição</a:t>
            </a:r>
            <a:endParaRPr lang="pt-BR" sz="4400" kern="12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2175134"/>
            <a:ext cx="10515600" cy="425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 smtClean="0"/>
              <a:t>Soluções: </a:t>
            </a:r>
          </a:p>
          <a:p>
            <a:pPr lvl="1">
              <a:lnSpc>
                <a:spcPct val="100000"/>
              </a:lnSpc>
            </a:pPr>
            <a:r>
              <a:rPr lang="pt-BR" dirty="0" smtClean="0"/>
              <a:t>Ampliação do espaço entre linhas</a:t>
            </a:r>
          </a:p>
          <a:p>
            <a:pPr lvl="1">
              <a:lnSpc>
                <a:spcPct val="100000"/>
              </a:lnSpc>
            </a:pPr>
            <a:endParaRPr lang="pt-BR" dirty="0"/>
          </a:p>
          <a:p>
            <a:pPr lvl="1">
              <a:lnSpc>
                <a:spcPct val="100000"/>
              </a:lnSpc>
            </a:pPr>
            <a:endParaRPr lang="pt-BR" dirty="0" smtClean="0"/>
          </a:p>
          <a:p>
            <a:pPr lvl="1">
              <a:lnSpc>
                <a:spcPct val="100000"/>
              </a:lnSpc>
            </a:pPr>
            <a:endParaRPr lang="pt-BR" dirty="0"/>
          </a:p>
          <a:p>
            <a:pPr lvl="2">
              <a:lnSpc>
                <a:spcPct val="100000"/>
              </a:lnSpc>
            </a:pPr>
            <a:endParaRPr lang="pt-BR" dirty="0" smtClean="0"/>
          </a:p>
          <a:p>
            <a:pPr lvl="1">
              <a:lnSpc>
                <a:spcPct val="100000"/>
              </a:lnSpc>
            </a:pP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263978" y="3080952"/>
            <a:ext cx="2264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Soja (</a:t>
            </a:r>
            <a:r>
              <a:rPr lang="pt-BR" sz="2400" dirty="0" err="1" smtClean="0"/>
              <a:t>Fehr</a:t>
            </a:r>
            <a:r>
              <a:rPr lang="pt-BR" sz="2400" dirty="0" smtClean="0"/>
              <a:t>, 1987)</a:t>
            </a:r>
            <a:endParaRPr lang="pt-BR" sz="24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41536"/>
              </p:ext>
            </p:extLst>
          </p:nvPr>
        </p:nvGraphicFramePr>
        <p:xfrm>
          <a:off x="2081428" y="3686708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Espaçamento (cm)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Competição (%)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2,6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5,3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8,0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94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17,6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3075397" y="6057561"/>
            <a:ext cx="604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pt-BR" sz="2800" dirty="0" smtClean="0">
                <a:solidFill>
                  <a:srgbClr val="FF0000"/>
                </a:solidFill>
              </a:rPr>
              <a:t>Principal solução: Uso de Bordaduras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18553" y="2146385"/>
            <a:ext cx="7886700" cy="29857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</a:t>
            </a:r>
            <a:r>
              <a:rPr lang="pt-BR" sz="2800" dirty="0" smtClean="0"/>
              <a:t>)?</a:t>
            </a:r>
            <a:br>
              <a:rPr lang="pt-BR" sz="2800" dirty="0" smtClean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dirty="0" smtClean="0">
                <a:solidFill>
                  <a:srgbClr val="FFFF00"/>
                </a:solidFill>
              </a:rPr>
              <a:t>CASUALIZAÇÃO</a:t>
            </a: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0805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18553" y="2146385"/>
            <a:ext cx="7886700" cy="29857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dirty="0" smtClean="0">
                <a:solidFill>
                  <a:srgbClr val="FFFF00"/>
                </a:solidFill>
              </a:rPr>
              <a:t>CONTROLE LOCAL</a:t>
            </a: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9376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unidades experimentais.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98" y="1951287"/>
            <a:ext cx="5340695" cy="4815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6" descr="https://scontent.fbsb9-1.fna.fbcdn.net/v/t1.15752-9/68667793_469450527182259_8309090382776369152_n.jpg?_nc_cat=100&amp;_nc_oc=AQmHJWaK6IwHcN9Eghmzco2MITSVeHCGd0fCYmeOJ9AmcsNgSCY-5C3ccxymMSFPKzA&amp;_nc_ht=scontent.fbsb9-1.fna&amp;oh=3deeddab9deaee90cff9fa4b15d27dc0&amp;oe=5DD275D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9" y="2874994"/>
            <a:ext cx="3791329" cy="3055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Atividades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929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Objetivo da pesquisa</a:t>
            </a:r>
          </a:p>
          <a:p>
            <a:pPr algn="just"/>
            <a:r>
              <a:rPr lang="pt-BR" dirty="0" smtClean="0"/>
              <a:t>Tratamentos genéticos</a:t>
            </a:r>
          </a:p>
          <a:p>
            <a:pPr lvl="1" algn="just"/>
            <a:r>
              <a:rPr lang="pt-BR" dirty="0"/>
              <a:t>Número de tratamentos</a:t>
            </a:r>
          </a:p>
          <a:p>
            <a:pPr lvl="1" algn="just"/>
            <a:r>
              <a:rPr lang="pt-BR" dirty="0" smtClean="0"/>
              <a:t>Disponibilidade </a:t>
            </a:r>
            <a:r>
              <a:rPr lang="pt-BR" dirty="0"/>
              <a:t>de material vegetativo</a:t>
            </a:r>
          </a:p>
          <a:p>
            <a:pPr algn="just"/>
            <a:r>
              <a:rPr lang="pt-BR" dirty="0" smtClean="0"/>
              <a:t>Delineamento experimental</a:t>
            </a:r>
          </a:p>
          <a:p>
            <a:pPr algn="just"/>
            <a:r>
              <a:rPr lang="pt-BR" dirty="0" smtClean="0"/>
              <a:t>Tamanho e formato das parcelas</a:t>
            </a:r>
          </a:p>
          <a:p>
            <a:pPr algn="just"/>
            <a:r>
              <a:rPr lang="pt-BR" dirty="0" smtClean="0"/>
              <a:t>Número de repetições</a:t>
            </a:r>
          </a:p>
          <a:p>
            <a:pPr algn="just"/>
            <a:r>
              <a:rPr lang="pt-BR" dirty="0" smtClean="0"/>
              <a:t>Porcentagem desejada de discriminação dos tratamentos</a:t>
            </a:r>
          </a:p>
          <a:p>
            <a:pPr algn="just"/>
            <a:r>
              <a:rPr lang="pt-BR" dirty="0" smtClean="0"/>
              <a:t>Disponibilidade de área experimental</a:t>
            </a:r>
          </a:p>
          <a:p>
            <a:pPr algn="just"/>
            <a:r>
              <a:rPr lang="pt-BR" dirty="0"/>
              <a:t>Número de ambientes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3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698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bloco </a:t>
            </a:r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225143" y="2153530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0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da repetição.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086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(Progênies).</a:t>
            </a: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380 progênies + 20 testemunhas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(genótipos/bloco)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0404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81798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105 Genótipos.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100 Regulares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5 Comuns (Testemunhas)</a:t>
            </a:r>
          </a:p>
        </p:txBody>
      </p:sp>
    </p:spTree>
    <p:extLst>
      <p:ext uri="{BB962C8B-B14F-4D97-AF65-F5344CB8AC3E}">
        <p14:creationId xmlns:p14="http://schemas.microsoft.com/office/powerpoint/2010/main" val="3413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751"/>
          <a:stretch/>
        </p:blipFill>
        <p:spPr>
          <a:xfrm>
            <a:off x="3449049" y="2804293"/>
            <a:ext cx="3521263" cy="2678966"/>
          </a:xfrm>
          <a:prstGeom prst="rect">
            <a:avLst/>
          </a:prstGeom>
        </p:spPr>
      </p:pic>
      <p:pic>
        <p:nvPicPr>
          <p:cNvPr id="5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10" y="1822985"/>
            <a:ext cx="903626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17" y="1789516"/>
            <a:ext cx="1210347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87" y="2815328"/>
            <a:ext cx="1992672" cy="2656897"/>
          </a:xfrm>
          <a:prstGeom prst="rect">
            <a:avLst/>
          </a:prstGeom>
        </p:spPr>
      </p:pic>
      <p:pic>
        <p:nvPicPr>
          <p:cNvPr id="9218" name="Picture 2" descr="https://scontent.fbsb9-1.fna.fbcdn.net/v/t1.15752-9/67969588_366974550632204_4319005755509309440_n.jpg?_nc_cat=102&amp;_nc_oc=AQlyDbYDuy9aikBEVA2YcYmglf4M_Ybs1s8bPntO2ZqwsPu-MAHnmCxp3hTovgOmres&amp;_nc_ht=scontent.fbsb9-1.fna&amp;oh=5a25da6dc6d9fcac8753bdc913e9076a&amp;oe=5DC7564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8"/>
          <a:stretch/>
        </p:blipFill>
        <p:spPr bwMode="auto">
          <a:xfrm>
            <a:off x="884277" y="2815328"/>
            <a:ext cx="2357203" cy="26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81" y="2826363"/>
            <a:ext cx="1992672" cy="26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39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63" y="2441969"/>
            <a:ext cx="4001187" cy="30008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8" y="2607430"/>
            <a:ext cx="5468438" cy="30618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49035" r="62428"/>
          <a:stretch/>
        </p:blipFill>
        <p:spPr>
          <a:xfrm>
            <a:off x="5688282" y="2816436"/>
            <a:ext cx="2341666" cy="237215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2. </a:t>
            </a:r>
            <a:r>
              <a:rPr lang="pt-BR" dirty="0" smtClean="0"/>
              <a:t>Instalação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4050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scontent.fbsb9-1.fna.fbcdn.net/v/t1.15752-9/68660406_2174211116205326_2343737024629964800_n.jpg?_nc_cat=109&amp;_nc_oc=AQnc1mE30Xx_XF1EERkiENKe3SnSdk8cLSAONvSIpREVKW_el_dQrPumgi2czHaWXTs&amp;_nc_ht=scontent.fbsb9-1.fna&amp;oh=69982a445002f977403b7237e1f5a14d&amp;oe=5E1665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5" y="2671667"/>
            <a:ext cx="4507973" cy="3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4" y="2641442"/>
            <a:ext cx="2558404" cy="34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r="51943"/>
          <a:stretch/>
        </p:blipFill>
        <p:spPr>
          <a:xfrm>
            <a:off x="8047745" y="2671667"/>
            <a:ext cx="1798004" cy="3402706"/>
          </a:xfrm>
          <a:prstGeom prst="rect">
            <a:avLst/>
          </a:prstGeom>
        </p:spPr>
      </p:pic>
      <p:pic>
        <p:nvPicPr>
          <p:cNvPr id="9" name="Picture 8" descr="http://www.kddart.org/images/KDSmart_field_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66" y="2641442"/>
            <a:ext cx="1729931" cy="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389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77" y="2519915"/>
            <a:ext cx="1938339" cy="2316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56" y="2560142"/>
            <a:ext cx="1571423" cy="23161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66" y="4916483"/>
            <a:ext cx="6013595" cy="19415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77" y="3186221"/>
            <a:ext cx="3254251" cy="2316113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592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88" y="3213113"/>
            <a:ext cx="1385092" cy="14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ommon bean bar plot me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92" y="3213113"/>
            <a:ext cx="2896885" cy="19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68" y="3310323"/>
            <a:ext cx="1604375" cy="12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13" y="2967101"/>
            <a:ext cx="2846302" cy="243423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768531" y="62467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4. Análise dos Dados</a:t>
            </a:r>
            <a:br>
              <a:rPr lang="pt-BR" dirty="0"/>
            </a:br>
            <a:r>
              <a:rPr lang="pt-BR" dirty="0"/>
              <a:t>5. Apresentação dos Resultados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7825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bsb9-1.fna.fbcdn.net/v/t1.15752-9/68985926_497076764405489_6119026201370558464_n.jpg?_nc_cat=103&amp;_nc_oc=AQlV2XoWTyjCHN5zrm0inUEpE6kZ75J3NqU8q1wAxaAl69ZTXfgFmlNkKyMwttx5CbI&amp;_nc_ht=scontent.fbsb9-1.fna&amp;oh=d8f294a033e6d0aae62cacd2292e1acb&amp;oe=5E0C39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8732"/>
          <a:stretch/>
        </p:blipFill>
        <p:spPr bwMode="auto">
          <a:xfrm>
            <a:off x="973012" y="2530549"/>
            <a:ext cx="3327287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.fbsb9-1.fna.fbcdn.net/v/t1.15752-9/69554048_458868334957866_4125619097750732800_n.jpg?_nc_cat=107&amp;_nc_oc=AQnkZXYw5j6UHKkqazEnJKmzTLERqBmnle-yjxFdwIxDfAH8sgIjPHc5q9tt3NRdfdE&amp;_nc_ht=scontent.fbsb9-1.fna&amp;oh=123eabcf4fc4b38a5a77fa416a52993e&amp;oe=5DCCD3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64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.fbsb9-1.fna.fbcdn.net/v/t1.15752-9/68650661_224315745164561_9006394304855277568_n.jpg?_nc_cat=102&amp;_nc_oc=AQnb41GGJqxzpuw-06-bx4Psj2T5yWcG8y6hpwrSX_frkdojEFm4IG7XNzKBeeWdD74&amp;_nc_ht=scontent.fbsb9-1.fna&amp;oh=6dca5c1c16ac62906bf60f12bc027f49&amp;oe=5E133A1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9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48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8617796_415231952451021_9162625303615373312_n.jpg?_nc_cat=107&amp;_nc_oc=AQlX0BKzFpZL7znU0_zzhVtR2kSy2DOFDrbt22yaDa4RrbV6dZ9UN73JlaLBRaNp_5E&amp;_nc_ht=scontent.fbsb9-1.fna&amp;oh=949ad431f23914a5704aafde9e09b61e&amp;oe=5DDF67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39" y="2913247"/>
            <a:ext cx="4786421" cy="26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bsb9-1.fna.fbcdn.net/v/t1.15752-9/68608997_582881318911360_411707125383823360_n.jpg?_nc_cat=108&amp;_nc_oc=AQmemSabxv7nRS39BRxJ-d3GkooiQ9lp0CS-Nsh60Lwuasz0513nQli3ayb07gt527o&amp;_nc_ht=scontent.fbsb9-1.fna&amp;oh=89f2e1010d9e3d22892aef1a55418e8b&amp;oe=5DE0EA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 rot="5400000">
            <a:off x="7257188" y="2046037"/>
            <a:ext cx="2693655" cy="44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390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7401866_480812662751389_8936762976497565696_n.jpg?_nc_cat=109&amp;_nc_oc=AQmra6Er_q097g37z8gQMOAmq-Bd1ZEswf_PmXvGJ9fDh_rnPVO6Yd2uY574uNfuAEs&amp;_nc_ht=scontent.fbsb9-1.fna&amp;oh=1a6b250516ca4fd36655dd6b369996a6&amp;oe=5DDDAD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4" y="2718665"/>
            <a:ext cx="4546911" cy="34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bsb9-1.fna.fbcdn.net/v/t1.15752-9/67403876_498187427615891_677456989873242112_n.jpg?_nc_cat=110&amp;_nc_oc=AQnFqlAReSPWogEPN3JwcfQ9ibiPzxNNA9FSmWjBQyPmXL-jLf306hE3DuxjNP5zyqc&amp;_nc_ht=scontent.fbsb9-1.fna&amp;oh=4b6ceab14abb90e8be1d915b27e3ca45&amp;oe=5DDED5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12" y="2718666"/>
            <a:ext cx="2557637" cy="34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.fbsb9-1.fna.fbcdn.net/v/t1.15752-9/67794861_2307661416216677_5150648682579755008_n.jpg?_nc_cat=102&amp;_nc_oc=AQnbBEUqAMYu5GVQgarUoGg9zCzDhHB9FncWgrGqNHcYFrS_-QRaAZRj2ZttX_8naNA&amp;_nc_ht=scontent.fbsb9-1.fna&amp;oh=096a97776ac82c02a444ad96cdbfab3a&amp;oe=5E160F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756" y="2718665"/>
            <a:ext cx="2558904" cy="34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661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sb9-1.fna.fbcdn.net/v/t1.15752-9/67444481_430293620897565_4579652786534219776_n.jpg?_nc_cat=110&amp;_nc_oc=AQl6SkYcnlE-KLAROuaXvg2MjJqzcZJfuhyinccE0NUSzihC4wqOt3Ij7MyJjguzmzo&amp;_nc_ht=scontent.fbsb9-1.fna&amp;oh=d4b0d8284a6133261c9b5462f33ce800&amp;oe=5DD7D7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8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bsb9-1.fna.fbcdn.net/v/t1.15752-9/67124347_2300866933499422_1440142967170924544_n.jpg?_nc_cat=111&amp;_nc_oc=AQkiLS10FkQapoAXxEU-rrFEFlPCCi4an8kFV5Q5SoHeC_jqbK3qv03zLtUO6jR_Tsg&amp;_nc_ht=scontent.fbsb9-1.fna&amp;oh=3a48866ec4f583989cd3bbb00098db21&amp;oe=5DD7AA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9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bsb9-1.fna.fbcdn.net/v/t1.15752-9/67316405_436222533631333_8632767617943207936_n.jpg?_nc_cat=103&amp;_nc_oc=AQnv8JEEZDexD_RNeA9l3kPRJWq3MK78gA74l90zqker5hJJkrD3_YVUJE8NdI2dG8E&amp;_nc_ht=scontent.fbsb9-1.fna&amp;oh=6c230b3c6ec7f97c19a303ee0d036605&amp;oe=5DD8EAA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5"/>
          <a:stretch/>
        </p:blipFill>
        <p:spPr bwMode="auto">
          <a:xfrm>
            <a:off x="6553327" y="2632372"/>
            <a:ext cx="4680095" cy="3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8806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bsb9-1.fna.fbcdn.net/v/t1.15752-9/67392331_702158553565241_1050756572076048384_n.jpg?_nc_cat=107&amp;_nc_oc=AQm0F8g1BMkxxadPvQeuOw0nUt9V3_AG_LHYwSclPmeGHOgtixdLkbnx5tKy5zcLIBA&amp;_nc_ht=scontent.fbsb9-1.fna&amp;oh=79e8225b178671b895741f9d5bdcf7a5&amp;oe=5E09B4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41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.fbsb9-1.fna.fbcdn.net/v/t1.15752-9/67317223_356171998397176_8831449064139653120_n.jpg?_nc_cat=107&amp;_nc_oc=AQlOFnCEznJer5HuRRndIP4NfOoCa6wauGgPiNVwGy3_f4xFiz0nZhuzjwSMoq__j4c&amp;_nc_ht=scontent.fbsb9-1.fna&amp;oh=5762ed9bfdcbbb584b4370e1c617f6fd&amp;oe=5DD71A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5" y="701751"/>
            <a:ext cx="2239924" cy="167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bsb9-1.fna.fbcdn.net/v/t1.15752-9/67360263_496878097746643_2893726892760760320_n.jpg?_nc_cat=107&amp;_nc_oc=AQmCRxHbv67M0D0FccrzuoSvQ2nZnJky5xWlEZATG7L2w126pFC1YgJPfA3oxW0nRm0&amp;_nc_ht=scontent.fbsb9-1.fna&amp;oh=8a9bd9b2a67ff1b47e2fca2a4e6b9b62&amp;oe=5E10CA3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60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178628" y="701751"/>
            <a:ext cx="779823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570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</TotalTime>
  <Words>2389</Words>
  <Application>Microsoft Office PowerPoint</Application>
  <PresentationFormat>Widescreen</PresentationFormat>
  <Paragraphs>730</Paragraphs>
  <Slides>71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  REPETIÇÃO</vt:lpstr>
      <vt:lpstr>Princípios Básicos Da Experimentação Como estimar a variância ambiental V(M)?</vt:lpstr>
      <vt:lpstr>Determinação do número de repetições</vt:lpstr>
      <vt:lpstr>Determinação do número de repetições</vt:lpstr>
      <vt:lpstr>Determinação do número de repetições</vt:lpstr>
      <vt:lpstr>Repetição</vt:lpstr>
      <vt:lpstr>Número de tratamentos</vt:lpstr>
      <vt:lpstr>Disponibilidade de tratamentos genéticos</vt:lpstr>
      <vt:lpstr>Apresentação do PowerPoint</vt:lpstr>
      <vt:lpstr>Apresentação do PowerPoint</vt:lpstr>
      <vt:lpstr>Apresentação do PowerPoint</vt:lpstr>
      <vt:lpstr>Apresentação do PowerPoint</vt:lpstr>
      <vt:lpstr>Erro Experimental</vt:lpstr>
      <vt:lpstr>Erro Experimental</vt:lpstr>
      <vt:lpstr>Heterogeneidade do Solo</vt:lpstr>
      <vt:lpstr>Heterogeneidade dos Tratamentos Genéticos</vt:lpstr>
      <vt:lpstr>Apresentação do PowerPoint</vt:lpstr>
      <vt:lpstr>Para pensar!</vt:lpstr>
      <vt:lpstr>Tamanho das Parcelas</vt:lpstr>
      <vt:lpstr>Tamanho das Parcelas</vt:lpstr>
      <vt:lpstr>Apresentação do PowerPoint</vt:lpstr>
      <vt:lpstr>Apresentação do PowerPoint</vt:lpstr>
      <vt:lpstr>Efeito de Estande</vt:lpstr>
      <vt:lpstr>Efeito de Estande</vt:lpstr>
      <vt:lpstr>Efeito de Estande Soluções</vt:lpstr>
      <vt:lpstr>Efeito de Estande Soluções</vt:lpstr>
      <vt:lpstr>Influência do Efeito de Competição</vt:lpstr>
      <vt:lpstr>Influência do Efeito de Competição</vt:lpstr>
      <vt:lpstr>Princípios Básicos Da Experimentação Como estimar a COV(G,M)?  CASUALIZAÇÃO </vt:lpstr>
      <vt:lpstr>Princípios Básicos Da Experimentação Como estimar a COV(G,M)?</vt:lpstr>
      <vt:lpstr>Princípios Básicos Da Experimentação  CONTROLE LOCAL </vt:lpstr>
      <vt:lpstr>Princípios Básicos Da Experimentação</vt:lpstr>
      <vt:lpstr>Delineamento Experimental</vt:lpstr>
      <vt:lpstr>Apresentação do PowerPoint</vt:lpstr>
      <vt:lpstr>1. Planejamento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1. 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152</cp:revision>
  <dcterms:created xsi:type="dcterms:W3CDTF">2019-05-16T17:24:43Z</dcterms:created>
  <dcterms:modified xsi:type="dcterms:W3CDTF">2019-09-20T13:57:15Z</dcterms:modified>
</cp:coreProperties>
</file>